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8498" name="幻灯片图像占位符 618497"/>
          <p:cNvSpPr>
            <a:spLocks noRot="1" noTextEdit="1"/>
          </p:cNvSpPr>
          <p:nvPr>
            <p:ph type="sldImg"/>
          </p:nvPr>
        </p:nvSpPr>
        <p:spPr/>
      </p:sp>
      <p:sp>
        <p:nvSpPr>
          <p:cNvPr id="618499" name="文本占位符 618498"/>
          <p:cNvSpPr>
            <a:spLocks noGrp="1"/>
          </p:cNvSpPr>
          <p:nvPr>
            <p:ph type="body" idx="1"/>
          </p:nvPr>
        </p:nvSpPr>
        <p:spPr/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05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620547" name="备注占位符 2"/>
          <p:cNvSpPr>
            <a:spLocks noGrp="1"/>
          </p:cNvSpPr>
          <p:nvPr>
            <p:ph type="body" idx="1"/>
          </p:nvPr>
        </p:nvSpPr>
        <p:spPr/>
        <p:txBody>
          <a:bodyPr vert="horz"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20548" name="灯片编号占位符 3"/>
          <p:cNvSpPr txBox="1">
            <a:spLocks noGrp="1"/>
          </p:cNvSpPr>
          <p:nvPr/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>
              <a:lnSpc>
                <a:spcPct val="120000"/>
              </a:lnSpc>
              <a:spcBef>
                <a:spcPct val="0"/>
              </a:spcBef>
            </a:pPr>
            <a:fld id="{9A0DB2DC-4C9A-4742-B13C-FB6460FD3503}" type="slidenum">
              <a:rPr lang="zh-CN" altLang="en-US" b="1" dirty="0">
                <a:latin typeface="楷体_GB2312" pitchFamily="49" charset="-122"/>
                <a:ea typeface="楷体_GB2312" pitchFamily="49" charset="-122"/>
              </a:rPr>
            </a:fld>
            <a:endParaRPr lang="zh-CN" altLang="en-US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0.png"/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3.wmf"/><Relationship Id="rId2" Type="http://schemas.openxmlformats.org/officeDocument/2006/relationships/control" Target="../activeX/activeX1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7474" name="TextBox 3"/>
          <p:cNvSpPr txBox="1"/>
          <p:nvPr/>
        </p:nvSpPr>
        <p:spPr>
          <a:xfrm>
            <a:off x="1847850" y="2133600"/>
            <a:ext cx="6253163" cy="14452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4400" dirty="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</a:rPr>
              <a:t>长方形和正方形、</a:t>
            </a:r>
            <a:endParaRPr lang="zh-CN" altLang="en-US" sz="4400" dirty="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</a:endParaRPr>
          </a:p>
          <a:p>
            <a:pPr algn="ctr"/>
            <a:r>
              <a:rPr lang="zh-CN" altLang="en-US" sz="4400" dirty="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</a:rPr>
              <a:t>分数</a:t>
            </a:r>
            <a:endParaRPr lang="zh-CN" altLang="en-US" sz="4400" dirty="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</a:endParaRPr>
          </a:p>
        </p:txBody>
      </p:sp>
      <p:sp>
        <p:nvSpPr>
          <p:cNvPr id="617475" name="Rectangle 7"/>
          <p:cNvSpPr/>
          <p:nvPr/>
        </p:nvSpPr>
        <p:spPr>
          <a:xfrm>
            <a:off x="3568700" y="908050"/>
            <a:ext cx="6408738" cy="93503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lang="zh-CN" altLang="en-US" sz="3600" b="0" dirty="0">
                <a:solidFill>
                  <a:srgbClr val="1C1C1C"/>
                </a:solidFill>
                <a:latin typeface="Arial" panose="020B0604020202020204" pitchFamily="34" charset="0"/>
              </a:rPr>
              <a:t>总复习</a:t>
            </a:r>
            <a:endParaRPr lang="en-US" altLang="zh-CN" sz="3600" b="0">
              <a:latin typeface="Arial" panose="020B0604020202020204" pitchFamily="34" charset="0"/>
            </a:endParaRPr>
          </a:p>
        </p:txBody>
      </p:sp>
      <p:pic>
        <p:nvPicPr>
          <p:cNvPr id="617476" name="Picture 5" descr="未标题-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1088" y="906463"/>
            <a:ext cx="1219200" cy="982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7477" name="矩形 617476"/>
          <p:cNvSpPr/>
          <p:nvPr/>
        </p:nvSpPr>
        <p:spPr>
          <a:xfrm>
            <a:off x="7175500" y="4724400"/>
            <a:ext cx="665480" cy="121920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p>
            <a:r>
              <a:rPr lang="zh-CN" altLang="en-US" sz="200" dirty="0">
                <a:solidFill>
                  <a:schemeClr val="bg1"/>
                </a:solidFill>
                <a:latin typeface="楷体_GB2312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_GB2312" pitchFamily="49" charset="-122"/>
              </a:rPr>
              <a:t>http://www.lspjy.com</a:t>
            </a:r>
            <a:endParaRPr lang="en-US" altLang="zh-CN">
              <a:latin typeface="楷体_GB2312" pitchFamily="49" charset="-122"/>
            </a:endParaRPr>
          </a:p>
        </p:txBody>
      </p:sp>
      <p:sp>
        <p:nvSpPr>
          <p:cNvPr id="617478" name="矩形 617477"/>
          <p:cNvSpPr/>
          <p:nvPr/>
        </p:nvSpPr>
        <p:spPr>
          <a:xfrm>
            <a:off x="8256588" y="5084763"/>
            <a:ext cx="665480" cy="121920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p>
            <a:r>
              <a:rPr lang="zh-CN" altLang="en-US" sz="200" dirty="0">
                <a:solidFill>
                  <a:schemeClr val="bg1"/>
                </a:solidFill>
                <a:latin typeface="楷体_GB2312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_GB2312" pitchFamily="49" charset="-122"/>
              </a:rPr>
              <a:t>http://www.lspjy.com</a:t>
            </a:r>
            <a:endParaRPr lang="en-US" altLang="zh-CN">
              <a:latin typeface="楷体_GB2312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28738" name="组合 628737"/>
          <p:cNvGrpSpPr/>
          <p:nvPr/>
        </p:nvGrpSpPr>
        <p:grpSpPr>
          <a:xfrm>
            <a:off x="1714500" y="4508500"/>
            <a:ext cx="5807075" cy="2016125"/>
            <a:chOff x="120" y="2840"/>
            <a:chExt cx="3658" cy="1270"/>
          </a:xfrm>
        </p:grpSpPr>
        <p:sp>
          <p:nvSpPr>
            <p:cNvPr id="628739" name="AutoShape 27"/>
            <p:cNvSpPr/>
            <p:nvPr/>
          </p:nvSpPr>
          <p:spPr>
            <a:xfrm>
              <a:off x="884" y="2840"/>
              <a:ext cx="2894" cy="578"/>
            </a:xfrm>
            <a:prstGeom prst="wedgeRoundRectCallout">
              <a:avLst>
                <a:gd name="adj1" fmla="val -53699"/>
                <a:gd name="adj2" fmla="val 31801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把小兰爷爷的年龄平均分成</a:t>
              </a:r>
              <a:r>
                <a:rPr lang="en-US" altLang="zh-CN" sz="2000" b="1">
                  <a:solidFill>
                    <a:schemeClr val="tx1"/>
                  </a:solidFill>
                </a:rPr>
                <a:t>8</a:t>
              </a:r>
              <a:r>
                <a:rPr lang="zh-CN" altLang="en-US" sz="2000" b="1" dirty="0">
                  <a:solidFill>
                    <a:schemeClr val="tx1"/>
                  </a:solidFill>
                </a:rPr>
                <a:t>份，小兰爸爸的年龄相当于其中的</a:t>
              </a:r>
              <a:r>
                <a:rPr lang="en-US" altLang="zh-CN" sz="2000" b="1">
                  <a:solidFill>
                    <a:schemeClr val="tx1"/>
                  </a:solidFill>
                </a:rPr>
                <a:t>4</a:t>
              </a:r>
              <a:r>
                <a:rPr lang="zh-CN" altLang="en-US" sz="2000" b="1" dirty="0">
                  <a:solidFill>
                    <a:schemeClr val="tx1"/>
                  </a:solidFill>
                </a:rPr>
                <a:t>份。</a:t>
              </a:r>
              <a:endParaRPr lang="en-US" altLang="zh-CN" sz="2000" b="1">
                <a:solidFill>
                  <a:schemeClr val="tx1"/>
                </a:solidFill>
              </a:endParaRPr>
            </a:p>
          </p:txBody>
        </p:sp>
        <p:pic>
          <p:nvPicPr>
            <p:cNvPr id="628740" name="Picture 59" descr="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flipH="1">
              <a:off x="120" y="2848"/>
              <a:ext cx="1172" cy="126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7" name="Text Box 160"/>
          <p:cNvSpPr txBox="1"/>
          <p:nvPr/>
        </p:nvSpPr>
        <p:spPr>
          <a:xfrm flipH="1">
            <a:off x="3759200" y="5884863"/>
            <a:ext cx="471328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答：小兰</a:t>
            </a:r>
            <a:r>
              <a:rPr lang="en-US" altLang="zh-CN" sz="2000" b="1">
                <a:solidFill>
                  <a:schemeClr val="tx1"/>
                </a:solidFill>
              </a:rPr>
              <a:t>8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岁，小兰的爸爸</a:t>
            </a:r>
            <a:r>
              <a:rPr lang="en-US" altLang="zh-CN" sz="2000" b="1">
                <a:solidFill>
                  <a:schemeClr val="tx1"/>
                </a:solidFill>
              </a:rPr>
              <a:t>32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岁。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grpSp>
        <p:nvGrpSpPr>
          <p:cNvPr id="628742" name="Group 40"/>
          <p:cNvGrpSpPr/>
          <p:nvPr/>
        </p:nvGrpSpPr>
        <p:grpSpPr>
          <a:xfrm>
            <a:off x="2376488" y="1979613"/>
            <a:ext cx="6942137" cy="2425700"/>
            <a:chOff x="657" y="1253"/>
            <a:chExt cx="4373" cy="1528"/>
          </a:xfrm>
        </p:grpSpPr>
        <p:pic>
          <p:nvPicPr>
            <p:cNvPr id="628743" name="Picture 18" descr="1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7" y="1253"/>
              <a:ext cx="4373" cy="146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8744" name="Rectangle 23"/>
            <p:cNvSpPr/>
            <p:nvPr/>
          </p:nvSpPr>
          <p:spPr>
            <a:xfrm>
              <a:off x="684" y="2491"/>
              <a:ext cx="2880" cy="29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小兰的爸爸和小兰各是多少岁？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</p:grpSp>
      <p:grpSp>
        <p:nvGrpSpPr>
          <p:cNvPr id="11305" name="Group 41"/>
          <p:cNvGrpSpPr/>
          <p:nvPr/>
        </p:nvGrpSpPr>
        <p:grpSpPr>
          <a:xfrm>
            <a:off x="5276850" y="908050"/>
            <a:ext cx="5067300" cy="1943100"/>
            <a:chOff x="2364" y="572"/>
            <a:chExt cx="3192" cy="1224"/>
          </a:xfrm>
        </p:grpSpPr>
        <p:sp>
          <p:nvSpPr>
            <p:cNvPr id="628746" name="AutoShape 27"/>
            <p:cNvSpPr/>
            <p:nvPr/>
          </p:nvSpPr>
          <p:spPr>
            <a:xfrm>
              <a:off x="2364" y="572"/>
              <a:ext cx="2315" cy="589"/>
            </a:xfrm>
            <a:prstGeom prst="wedgeRoundRectCallout">
              <a:avLst>
                <a:gd name="adj1" fmla="val 56264"/>
                <a:gd name="adj2" fmla="val 35060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从图中你发现了什么问题？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你能独立解决吗？</a:t>
              </a:r>
              <a:endParaRPr lang="en-US" altLang="zh-CN" sz="2000" b="1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628747" name="Picture 37" descr="10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32" y="572"/>
              <a:ext cx="1224" cy="122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" name="标题 5"/>
          <p:cNvSpPr txBox="1"/>
          <p:nvPr/>
        </p:nvSpPr>
        <p:spPr>
          <a:xfrm>
            <a:off x="1919288" y="346075"/>
            <a:ext cx="6130925" cy="850900"/>
          </a:xfrm>
          <a:prstGeom prst="rect">
            <a:avLst/>
          </a:prstGeom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三、知识运用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grpSp>
        <p:nvGrpSpPr>
          <p:cNvPr id="628749" name="组合 628748"/>
          <p:cNvGrpSpPr/>
          <p:nvPr/>
        </p:nvGrpSpPr>
        <p:grpSpPr>
          <a:xfrm>
            <a:off x="1703388" y="4508500"/>
            <a:ext cx="6048375" cy="2003425"/>
            <a:chOff x="113" y="2840"/>
            <a:chExt cx="3810" cy="1262"/>
          </a:xfrm>
        </p:grpSpPr>
        <p:sp>
          <p:nvSpPr>
            <p:cNvPr id="628750" name="AutoShape 27"/>
            <p:cNvSpPr/>
            <p:nvPr/>
          </p:nvSpPr>
          <p:spPr>
            <a:xfrm>
              <a:off x="883" y="2840"/>
              <a:ext cx="3040" cy="578"/>
            </a:xfrm>
            <a:prstGeom prst="wedgeRoundRectCallout">
              <a:avLst>
                <a:gd name="adj1" fmla="val -53519"/>
                <a:gd name="adj2" fmla="val 31801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也就是说把小兰爷爷的年龄平均分成</a:t>
              </a:r>
              <a:endParaRPr lang="zh-CN" altLang="en-US" sz="2000" b="1" dirty="0">
                <a:solidFill>
                  <a:schemeClr val="tx1"/>
                </a:solidFill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2000" b="1">
                  <a:solidFill>
                    <a:schemeClr val="tx1"/>
                  </a:solidFill>
                </a:rPr>
                <a:t>8</a:t>
              </a:r>
              <a:r>
                <a:rPr lang="zh-CN" altLang="en-US" sz="2000" b="1" dirty="0">
                  <a:solidFill>
                    <a:schemeClr val="tx1"/>
                  </a:solidFill>
                </a:rPr>
                <a:t>份，小兰的年龄相当于其中的</a:t>
              </a:r>
              <a:r>
                <a:rPr lang="en-US" altLang="zh-CN" sz="2000" b="1">
                  <a:solidFill>
                    <a:schemeClr val="tx1"/>
                  </a:solidFill>
                </a:rPr>
                <a:t>1</a:t>
              </a:r>
              <a:r>
                <a:rPr lang="zh-CN" altLang="en-US" sz="2000" b="1" dirty="0">
                  <a:solidFill>
                    <a:schemeClr val="tx1"/>
                  </a:solidFill>
                </a:rPr>
                <a:t>份。</a:t>
              </a:r>
              <a:endParaRPr lang="en-US" altLang="zh-CN" sz="2000" b="1">
                <a:solidFill>
                  <a:schemeClr val="tx1"/>
                </a:solidFill>
              </a:endParaRPr>
            </a:p>
          </p:txBody>
        </p:sp>
        <p:pic>
          <p:nvPicPr>
            <p:cNvPr id="628751" name="Picture 59" descr="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flipH="1">
              <a:off x="113" y="2840"/>
              <a:ext cx="1172" cy="1262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8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28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5"/>
          <p:cNvSpPr txBox="1"/>
          <p:nvPr/>
        </p:nvSpPr>
        <p:spPr>
          <a:xfrm>
            <a:off x="2351088" y="2276475"/>
            <a:ext cx="7416800" cy="1800225"/>
          </a:xfrm>
          <a:prstGeom prst="rect">
            <a:avLst/>
          </a:prstGeom>
        </p:spPr>
        <p:txBody>
          <a:bodyPr/>
          <a:lstStyle/>
          <a:p>
            <a:pPr marR="0" defTabSz="914400" eaLnBrk="0" hangingPunct="0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3200" kern="0" cap="none" spc="0" normalizeH="0" baseline="0" noProof="0" dirty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j-cs"/>
              </a:rPr>
              <a:t>作业：</a:t>
            </a:r>
            <a:r>
              <a:rPr kumimoji="0" lang="zh-CN" altLang="en-US" sz="3200" kern="0" cap="none" spc="0" normalizeH="0" baseline="0" noProof="0" dirty="0">
                <a:solidFill>
                  <a:srgbClr val="1C1C1C"/>
                </a:solidFill>
                <a:latin typeface="+mn-ea"/>
                <a:ea typeface="+mn-ea"/>
                <a:cs typeface="+mj-cs"/>
              </a:rPr>
              <a:t>第</a:t>
            </a:r>
            <a:r>
              <a:rPr kumimoji="0" lang="en-US" altLang="zh-CN" sz="3200" kern="0" cap="none" spc="0" normalizeH="0" baseline="0" noProof="0" dirty="0">
                <a:solidFill>
                  <a:srgbClr val="1C1C1C"/>
                </a:solidFill>
                <a:latin typeface="+mn-lt"/>
                <a:ea typeface="+mn-ea"/>
                <a:cs typeface="+mj-cs"/>
              </a:rPr>
              <a:t>112</a:t>
            </a:r>
            <a:r>
              <a:rPr kumimoji="0" lang="zh-CN" altLang="en-US" sz="3200" kern="0" cap="none" spc="0" normalizeH="0" baseline="0" noProof="0" dirty="0">
                <a:solidFill>
                  <a:srgbClr val="1C1C1C"/>
                </a:solidFill>
                <a:latin typeface="+mn-ea"/>
                <a:ea typeface="+mn-ea"/>
                <a:cs typeface="+mj-cs"/>
              </a:rPr>
              <a:t>页练习二十四，第</a:t>
            </a:r>
            <a:r>
              <a:rPr kumimoji="0" lang="en-US" altLang="zh-CN" sz="3200" kern="0" cap="none" spc="0" normalizeH="0" baseline="0" noProof="0" dirty="0">
                <a:solidFill>
                  <a:srgbClr val="1C1C1C"/>
                </a:solidFill>
                <a:latin typeface="+mn-lt"/>
                <a:ea typeface="+mn-ea"/>
                <a:cs typeface="+mj-cs"/>
              </a:rPr>
              <a:t>10</a:t>
            </a:r>
            <a:r>
              <a:rPr kumimoji="0" lang="zh-CN" altLang="en-US" sz="3200" kern="0" cap="none" spc="0" normalizeH="0" baseline="0" noProof="0" dirty="0">
                <a:solidFill>
                  <a:srgbClr val="1C1C1C"/>
                </a:solidFill>
                <a:latin typeface="+mn-ea"/>
                <a:ea typeface="+mn-ea"/>
                <a:cs typeface="+mj-cs"/>
              </a:rPr>
              <a:t>题。</a:t>
            </a:r>
            <a:endParaRPr kumimoji="0" lang="en-US" altLang="zh-CN" sz="3200" kern="0" cap="none" spc="0" normalizeH="0" baseline="0" noProof="0" dirty="0">
              <a:solidFill>
                <a:srgbClr val="1C1C1C"/>
              </a:solidFill>
              <a:latin typeface="+mn-ea"/>
              <a:ea typeface="+mn-ea"/>
              <a:cs typeface="+mj-cs"/>
            </a:endParaRPr>
          </a:p>
          <a:p>
            <a:pPr marR="0" defTabSz="914400" eaLnBrk="0" hangingPunct="0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3200" kern="0" cap="none" spc="0" normalizeH="0" baseline="0" noProof="0" dirty="0">
                <a:solidFill>
                  <a:srgbClr val="1C1C1C"/>
                </a:solidFill>
                <a:latin typeface="+mn-ea"/>
                <a:ea typeface="+mn-ea"/>
                <a:cs typeface="+mn-cs"/>
              </a:rPr>
              <a:t>      第</a:t>
            </a:r>
            <a:r>
              <a:rPr kumimoji="0" lang="en-US" altLang="zh-CN" sz="3200" kern="0" cap="none" spc="0" normalizeH="0" baseline="0" noProof="0" dirty="0">
                <a:solidFill>
                  <a:srgbClr val="1C1C1C"/>
                </a:solidFill>
                <a:latin typeface="+mn-lt"/>
                <a:ea typeface="+mn-ea"/>
                <a:cs typeface="+mn-cs"/>
              </a:rPr>
              <a:t>113</a:t>
            </a:r>
            <a:r>
              <a:rPr kumimoji="0" lang="zh-CN" altLang="en-US" sz="3200" kern="0" cap="none" spc="0" normalizeH="0" baseline="0" noProof="0" dirty="0">
                <a:solidFill>
                  <a:srgbClr val="1C1C1C"/>
                </a:solidFill>
                <a:latin typeface="+mn-ea"/>
                <a:ea typeface="+mn-ea"/>
                <a:cs typeface="+mn-cs"/>
              </a:rPr>
              <a:t>页</a:t>
            </a:r>
            <a:r>
              <a:rPr kumimoji="0" lang="zh-CN" altLang="en-US" sz="3200" kern="0" cap="none" spc="0" normalizeH="0" baseline="0" noProof="0" dirty="0">
                <a:solidFill>
                  <a:srgbClr val="1C1C1C"/>
                </a:solidFill>
                <a:latin typeface="+mn-ea"/>
                <a:ea typeface="楷体_GB2312" pitchFamily="49" charset="-122"/>
                <a:cs typeface="+mn-cs"/>
              </a:rPr>
              <a:t>练习二十四，</a:t>
            </a:r>
            <a:r>
              <a:rPr kumimoji="0" lang="zh-CN" altLang="en-US" sz="3200" kern="0" cap="none" spc="0" normalizeH="0" baseline="0" noProof="0" dirty="0">
                <a:solidFill>
                  <a:srgbClr val="1C1C1C"/>
                </a:solidFill>
                <a:latin typeface="+mn-ea"/>
                <a:ea typeface="+mn-ea"/>
                <a:cs typeface="+mj-cs"/>
              </a:rPr>
              <a:t>第</a:t>
            </a:r>
            <a:r>
              <a:rPr kumimoji="0" lang="en-US" altLang="zh-CN" sz="3200" kern="0" cap="none" spc="0" normalizeH="0" baseline="0" noProof="0" dirty="0">
                <a:solidFill>
                  <a:srgbClr val="1C1C1C"/>
                </a:solidFill>
                <a:latin typeface="+mn-lt"/>
                <a:ea typeface="+mn-ea"/>
                <a:cs typeface="+mj-cs"/>
              </a:rPr>
              <a:t>12</a:t>
            </a:r>
            <a:r>
              <a:rPr kumimoji="0" lang="zh-CN" altLang="en-US" sz="3200" kern="0" cap="none" spc="0" normalizeH="0" baseline="0" noProof="0" dirty="0">
                <a:solidFill>
                  <a:srgbClr val="1C1C1C"/>
                </a:solidFill>
                <a:latin typeface="+mn-ea"/>
                <a:ea typeface="+mn-ea"/>
                <a:cs typeface="+mj-cs"/>
              </a:rPr>
              <a:t>题。</a:t>
            </a:r>
            <a:endParaRPr kumimoji="0" lang="zh-CN" altLang="en-US" sz="3200" kern="0" cap="none" spc="0" normalizeH="0" baseline="0" noProof="0" dirty="0">
              <a:solidFill>
                <a:srgbClr val="1C1C1C"/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3" name="标题 5"/>
          <p:cNvSpPr txBox="1"/>
          <p:nvPr/>
        </p:nvSpPr>
        <p:spPr>
          <a:xfrm>
            <a:off x="1919288" y="346075"/>
            <a:ext cx="6130925" cy="850900"/>
          </a:xfrm>
          <a:prstGeom prst="rect">
            <a:avLst/>
          </a:prstGeom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四、布置作业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5"/>
          <p:cNvSpPr txBox="1"/>
          <p:nvPr/>
        </p:nvSpPr>
        <p:spPr>
          <a:xfrm>
            <a:off x="1919288" y="346075"/>
            <a:ext cx="6130925" cy="850900"/>
          </a:xfrm>
          <a:prstGeom prst="rect">
            <a:avLst/>
          </a:prstGeom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一、新课引入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grpSp>
        <p:nvGrpSpPr>
          <p:cNvPr id="4129" name="Group 33"/>
          <p:cNvGrpSpPr/>
          <p:nvPr/>
        </p:nvGrpSpPr>
        <p:grpSpPr>
          <a:xfrm>
            <a:off x="4613275" y="1633538"/>
            <a:ext cx="5376863" cy="1943100"/>
            <a:chOff x="2078" y="981"/>
            <a:chExt cx="3387" cy="1224"/>
          </a:xfrm>
        </p:grpSpPr>
        <p:sp>
          <p:nvSpPr>
            <p:cNvPr id="619524" name="AutoShape 27"/>
            <p:cNvSpPr/>
            <p:nvPr/>
          </p:nvSpPr>
          <p:spPr>
            <a:xfrm>
              <a:off x="2078" y="981"/>
              <a:ext cx="2512" cy="635"/>
            </a:xfrm>
            <a:prstGeom prst="wedgeRoundRectCallout">
              <a:avLst>
                <a:gd name="adj1" fmla="val 57204"/>
                <a:gd name="adj2" fmla="val 34565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这节课我们重点复习长方形和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正方形以及分数的初步认识。</a:t>
              </a:r>
              <a:endParaRPr lang="en-US" altLang="zh-CN" sz="180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pic>
          <p:nvPicPr>
            <p:cNvPr id="619525" name="Picture 31" descr="10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241" y="981"/>
              <a:ext cx="1224" cy="122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132" name="Group 36"/>
          <p:cNvGrpSpPr/>
          <p:nvPr/>
        </p:nvGrpSpPr>
        <p:grpSpPr>
          <a:xfrm>
            <a:off x="1947863" y="2603500"/>
            <a:ext cx="5876925" cy="2498725"/>
            <a:chOff x="267" y="1640"/>
            <a:chExt cx="3702" cy="1574"/>
          </a:xfrm>
        </p:grpSpPr>
        <p:sp>
          <p:nvSpPr>
            <p:cNvPr id="619527" name="AutoShape 27"/>
            <p:cNvSpPr/>
            <p:nvPr/>
          </p:nvSpPr>
          <p:spPr>
            <a:xfrm>
              <a:off x="1361" y="1980"/>
              <a:ext cx="2608" cy="835"/>
            </a:xfrm>
            <a:prstGeom prst="wedgeRoundRectCallout">
              <a:avLst>
                <a:gd name="adj1" fmla="val -55444"/>
                <a:gd name="adj2" fmla="val -26565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学习长方形和正方形这个单元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我知道了什么是四边形，还知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道了</a:t>
              </a:r>
              <a:r>
                <a:rPr lang="en-US" altLang="zh-CN" sz="2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……</a:t>
              </a:r>
              <a:endParaRPr lang="zh-CN" altLang="en-US" sz="20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619528" name="Picture 34" descr="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267" y="1640"/>
              <a:ext cx="1062" cy="157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134" name="Group 38"/>
          <p:cNvGrpSpPr/>
          <p:nvPr/>
        </p:nvGrpSpPr>
        <p:grpSpPr>
          <a:xfrm>
            <a:off x="4943475" y="4508500"/>
            <a:ext cx="4411663" cy="2147888"/>
            <a:chOff x="2647" y="2879"/>
            <a:chExt cx="2779" cy="1353"/>
          </a:xfrm>
        </p:grpSpPr>
        <p:sp>
          <p:nvSpPr>
            <p:cNvPr id="619530" name="AutoShape 27"/>
            <p:cNvSpPr/>
            <p:nvPr/>
          </p:nvSpPr>
          <p:spPr>
            <a:xfrm>
              <a:off x="2647" y="2955"/>
              <a:ext cx="1867" cy="578"/>
            </a:xfrm>
            <a:prstGeom prst="wedgeRoundRectCallout">
              <a:avLst>
                <a:gd name="adj1" fmla="val 56963"/>
                <a:gd name="adj2" fmla="val 12722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可以把学到的知识在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作业纸上整理一下。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619531" name="Picture 37" descr="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4166" y="2879"/>
              <a:ext cx="1260" cy="1353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1570" name="Text Box 7"/>
          <p:cNvSpPr txBox="1"/>
          <p:nvPr/>
        </p:nvSpPr>
        <p:spPr>
          <a:xfrm>
            <a:off x="2063750" y="1584325"/>
            <a:ext cx="5256213" cy="55308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000" b="1" dirty="0">
                <a:solidFill>
                  <a:srgbClr val="000000"/>
                </a:solidFill>
              </a:rPr>
              <a:t>（一）复习长方形和正方形</a:t>
            </a:r>
            <a:endParaRPr lang="zh-CN" altLang="en-US" sz="3000" b="1" dirty="0">
              <a:solidFill>
                <a:srgbClr val="000000"/>
              </a:solidFill>
            </a:endParaRPr>
          </a:p>
        </p:txBody>
      </p:sp>
      <p:grpSp>
        <p:nvGrpSpPr>
          <p:cNvPr id="5171" name="Group 51"/>
          <p:cNvGrpSpPr/>
          <p:nvPr/>
        </p:nvGrpSpPr>
        <p:grpSpPr>
          <a:xfrm>
            <a:off x="5375275" y="1989138"/>
            <a:ext cx="4214813" cy="1943100"/>
            <a:chOff x="2492" y="1162"/>
            <a:chExt cx="2655" cy="1224"/>
          </a:xfrm>
        </p:grpSpPr>
        <p:sp>
          <p:nvSpPr>
            <p:cNvPr id="621572" name="AutoShape 27"/>
            <p:cNvSpPr/>
            <p:nvPr/>
          </p:nvSpPr>
          <p:spPr>
            <a:xfrm>
              <a:off x="2492" y="1397"/>
              <a:ext cx="1814" cy="350"/>
            </a:xfrm>
            <a:prstGeom prst="wedgeRoundRectCallout">
              <a:avLst>
                <a:gd name="adj1" fmla="val 58653"/>
                <a:gd name="adj2" fmla="val 41713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四边形有什么特点？</a:t>
              </a:r>
              <a:endParaRPr lang="en-US" altLang="zh-CN" sz="2000" b="1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621573" name="Picture 47" descr="10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923" y="1162"/>
              <a:ext cx="1224" cy="122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173" name="Group 53"/>
          <p:cNvGrpSpPr/>
          <p:nvPr/>
        </p:nvGrpSpPr>
        <p:grpSpPr>
          <a:xfrm>
            <a:off x="1847850" y="3357563"/>
            <a:ext cx="4635500" cy="2498725"/>
            <a:chOff x="158" y="2115"/>
            <a:chExt cx="2920" cy="1574"/>
          </a:xfrm>
        </p:grpSpPr>
        <p:sp>
          <p:nvSpPr>
            <p:cNvPr id="621575" name="AutoShape 27"/>
            <p:cNvSpPr/>
            <p:nvPr/>
          </p:nvSpPr>
          <p:spPr>
            <a:xfrm>
              <a:off x="1202" y="2196"/>
              <a:ext cx="1876" cy="578"/>
            </a:xfrm>
            <a:prstGeom prst="wedgeRoundRectCallout">
              <a:avLst>
                <a:gd name="adj1" fmla="val -56931"/>
                <a:gd name="adj2" fmla="val 38694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四边形有</a:t>
              </a:r>
              <a:r>
                <a:rPr lang="en-US" altLang="zh-CN" sz="2000" b="1">
                  <a:solidFill>
                    <a:schemeClr val="tx1"/>
                  </a:solidFill>
                </a:rPr>
                <a:t>4</a:t>
              </a:r>
              <a:r>
                <a:rPr lang="zh-CN" altLang="en-US" sz="2000" b="1" dirty="0">
                  <a:solidFill>
                    <a:schemeClr val="tx1"/>
                  </a:solidFill>
                </a:rPr>
                <a:t>条直的边，</a:t>
              </a:r>
              <a:endParaRPr lang="zh-CN" altLang="en-US" sz="2000" b="1" dirty="0">
                <a:solidFill>
                  <a:schemeClr val="tx1"/>
                </a:solidFill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2000" b="1">
                  <a:solidFill>
                    <a:schemeClr val="tx1"/>
                  </a:solidFill>
                </a:rPr>
                <a:t>4</a:t>
              </a:r>
              <a:r>
                <a:rPr lang="zh-CN" altLang="en-US" sz="2000" b="1" dirty="0">
                  <a:solidFill>
                    <a:schemeClr val="tx1"/>
                  </a:solidFill>
                </a:rPr>
                <a:t>个角。</a:t>
              </a:r>
              <a:endParaRPr lang="zh-CN" altLang="en-US" sz="2000" b="1" dirty="0">
                <a:solidFill>
                  <a:schemeClr val="tx1"/>
                </a:solidFill>
              </a:endParaRPr>
            </a:p>
          </p:txBody>
        </p:sp>
        <p:pic>
          <p:nvPicPr>
            <p:cNvPr id="621576" name="Picture 49" descr="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58" y="2115"/>
              <a:ext cx="1062" cy="157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" name="标题 5"/>
          <p:cNvSpPr txBox="1"/>
          <p:nvPr/>
        </p:nvSpPr>
        <p:spPr>
          <a:xfrm>
            <a:off x="1919288" y="346075"/>
            <a:ext cx="6130925" cy="850900"/>
          </a:xfrm>
          <a:prstGeom prst="rect">
            <a:avLst/>
          </a:prstGeom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二、复习整理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grpSp>
        <p:nvGrpSpPr>
          <p:cNvPr id="5172" name="Group 52"/>
          <p:cNvGrpSpPr/>
          <p:nvPr/>
        </p:nvGrpSpPr>
        <p:grpSpPr>
          <a:xfrm>
            <a:off x="4367213" y="1989138"/>
            <a:ext cx="5222875" cy="1943100"/>
            <a:chOff x="1791" y="1253"/>
            <a:chExt cx="3290" cy="1224"/>
          </a:xfrm>
        </p:grpSpPr>
        <p:sp>
          <p:nvSpPr>
            <p:cNvPr id="621579" name="AutoShape 27"/>
            <p:cNvSpPr/>
            <p:nvPr/>
          </p:nvSpPr>
          <p:spPr>
            <a:xfrm>
              <a:off x="1791" y="1490"/>
              <a:ext cx="2450" cy="350"/>
            </a:xfrm>
            <a:prstGeom prst="wedgeRoundRectCallout">
              <a:avLst>
                <a:gd name="adj1" fmla="val 56407"/>
                <a:gd name="adj2" fmla="val 41713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长方形和正方形有什么特点？</a:t>
              </a:r>
              <a:endParaRPr lang="en-US" altLang="zh-CN" sz="2000" b="1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621580" name="Picture 45" descr="10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857" y="1253"/>
              <a:ext cx="1224" cy="122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177" name="Group 57"/>
          <p:cNvGrpSpPr/>
          <p:nvPr/>
        </p:nvGrpSpPr>
        <p:grpSpPr>
          <a:xfrm>
            <a:off x="4367213" y="4437063"/>
            <a:ext cx="5768975" cy="2147887"/>
            <a:chOff x="1861" y="2870"/>
            <a:chExt cx="3634" cy="1353"/>
          </a:xfrm>
        </p:grpSpPr>
        <p:sp>
          <p:nvSpPr>
            <p:cNvPr id="621582" name="AutoShape 27"/>
            <p:cNvSpPr/>
            <p:nvPr/>
          </p:nvSpPr>
          <p:spPr>
            <a:xfrm>
              <a:off x="1861" y="2956"/>
              <a:ext cx="2569" cy="835"/>
            </a:xfrm>
            <a:prstGeom prst="wedgeRoundRectCallout">
              <a:avLst>
                <a:gd name="adj1" fmla="val 55528"/>
                <a:gd name="adj2" fmla="val -13806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长方形和正方形都有</a:t>
              </a:r>
              <a:r>
                <a:rPr lang="en-US" altLang="zh-CN" sz="2000" b="1">
                  <a:solidFill>
                    <a:schemeClr val="tx1"/>
                  </a:solidFill>
                </a:rPr>
                <a:t>4</a:t>
              </a:r>
              <a:r>
                <a:rPr lang="zh-CN" altLang="en-US" sz="2000" b="1" dirty="0">
                  <a:solidFill>
                    <a:schemeClr val="tx1"/>
                  </a:solidFill>
                </a:rPr>
                <a:t>个直角。</a:t>
              </a:r>
              <a:endParaRPr lang="zh-CN" altLang="en-US" sz="2000" b="1" dirty="0">
                <a:solidFill>
                  <a:schemeClr val="tx1"/>
                </a:solidFill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长方形的对边相等，正方形的</a:t>
              </a:r>
              <a:endParaRPr lang="zh-CN" altLang="en-US" sz="2000" b="1" dirty="0">
                <a:solidFill>
                  <a:schemeClr val="tx1"/>
                </a:solidFill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四条边都相等。</a:t>
              </a:r>
              <a:endParaRPr lang="zh-CN" altLang="en-US" sz="2000" b="1" dirty="0">
                <a:solidFill>
                  <a:schemeClr val="tx1"/>
                </a:solidFill>
              </a:endParaRPr>
            </a:p>
          </p:txBody>
        </p:sp>
        <p:pic>
          <p:nvPicPr>
            <p:cNvPr id="621583" name="Picture 56" descr="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4235" y="2870"/>
              <a:ext cx="1260" cy="1353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5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193" name="Group 49"/>
          <p:cNvGrpSpPr/>
          <p:nvPr/>
        </p:nvGrpSpPr>
        <p:grpSpPr>
          <a:xfrm>
            <a:off x="6518275" y="2133600"/>
            <a:ext cx="3392488" cy="1943100"/>
            <a:chOff x="2874" y="1344"/>
            <a:chExt cx="2137" cy="1224"/>
          </a:xfrm>
        </p:grpSpPr>
        <p:sp>
          <p:nvSpPr>
            <p:cNvPr id="622595" name="AutoShape 27"/>
            <p:cNvSpPr/>
            <p:nvPr/>
          </p:nvSpPr>
          <p:spPr>
            <a:xfrm>
              <a:off x="2874" y="1525"/>
              <a:ext cx="1288" cy="350"/>
            </a:xfrm>
            <a:prstGeom prst="wedgeRoundRectCallout">
              <a:avLst>
                <a:gd name="adj1" fmla="val 59704"/>
                <a:gd name="adj2" fmla="val 41713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什么是周长？</a:t>
              </a:r>
              <a:endParaRPr lang="en-US" altLang="zh-CN" sz="2000" b="1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622596" name="Picture 43" descr="10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787" y="1344"/>
              <a:ext cx="1224" cy="122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6194" name="Group 50"/>
          <p:cNvGrpSpPr/>
          <p:nvPr/>
        </p:nvGrpSpPr>
        <p:grpSpPr>
          <a:xfrm>
            <a:off x="5949950" y="2133600"/>
            <a:ext cx="3962400" cy="1943100"/>
            <a:chOff x="2516" y="1344"/>
            <a:chExt cx="2496" cy="1224"/>
          </a:xfrm>
        </p:grpSpPr>
        <p:sp>
          <p:nvSpPr>
            <p:cNvPr id="622598" name="AutoShape 27"/>
            <p:cNvSpPr/>
            <p:nvPr/>
          </p:nvSpPr>
          <p:spPr>
            <a:xfrm>
              <a:off x="2516" y="1434"/>
              <a:ext cx="1681" cy="582"/>
            </a:xfrm>
            <a:prstGeom prst="wedgeRoundRectCallout">
              <a:avLst>
                <a:gd name="adj1" fmla="val 56843"/>
                <a:gd name="adj2" fmla="val 42269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长方形和正方形的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周长如何计算？</a:t>
              </a:r>
              <a:endParaRPr lang="en-US" altLang="zh-CN" sz="2000" b="1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622599" name="Picture 41" descr="10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788" y="1344"/>
              <a:ext cx="1224" cy="122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" name="标题 5"/>
          <p:cNvSpPr txBox="1"/>
          <p:nvPr/>
        </p:nvSpPr>
        <p:spPr>
          <a:xfrm>
            <a:off x="1919288" y="346075"/>
            <a:ext cx="6130925" cy="850900"/>
          </a:xfrm>
          <a:prstGeom prst="rect">
            <a:avLst/>
          </a:prstGeom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二、复习整理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grpSp>
        <p:nvGrpSpPr>
          <p:cNvPr id="6198" name="Group 54"/>
          <p:cNvGrpSpPr/>
          <p:nvPr/>
        </p:nvGrpSpPr>
        <p:grpSpPr>
          <a:xfrm>
            <a:off x="1774825" y="2565400"/>
            <a:ext cx="3889375" cy="2498725"/>
            <a:chOff x="113" y="1616"/>
            <a:chExt cx="2450" cy="1574"/>
          </a:xfrm>
        </p:grpSpPr>
        <p:sp>
          <p:nvSpPr>
            <p:cNvPr id="622602" name="AutoShape 27"/>
            <p:cNvSpPr/>
            <p:nvPr/>
          </p:nvSpPr>
          <p:spPr>
            <a:xfrm>
              <a:off x="1187" y="1842"/>
              <a:ext cx="1376" cy="835"/>
            </a:xfrm>
            <a:prstGeom prst="wedgeRoundRectCallout">
              <a:avLst>
                <a:gd name="adj1" fmla="val -61630"/>
                <a:gd name="adj2" fmla="val -10616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封闭图形一周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的长度，就是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周长。</a:t>
              </a:r>
              <a:endParaRPr lang="zh-CN" altLang="en-US" sz="2000" b="1" dirty="0">
                <a:solidFill>
                  <a:schemeClr val="tx1"/>
                </a:solidFill>
              </a:endParaRPr>
            </a:p>
          </p:txBody>
        </p:sp>
        <p:pic>
          <p:nvPicPr>
            <p:cNvPr id="622603" name="Picture 46" descr="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3" y="1616"/>
              <a:ext cx="1062" cy="157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6199" name="Group 55"/>
          <p:cNvGrpSpPr/>
          <p:nvPr/>
        </p:nvGrpSpPr>
        <p:grpSpPr>
          <a:xfrm>
            <a:off x="3432175" y="4508500"/>
            <a:ext cx="5568950" cy="2147888"/>
            <a:chOff x="1202" y="2840"/>
            <a:chExt cx="3508" cy="1353"/>
          </a:xfrm>
        </p:grpSpPr>
        <p:sp>
          <p:nvSpPr>
            <p:cNvPr id="622605" name="AutoShape 27"/>
            <p:cNvSpPr/>
            <p:nvPr/>
          </p:nvSpPr>
          <p:spPr>
            <a:xfrm>
              <a:off x="2133" y="3022"/>
              <a:ext cx="2577" cy="579"/>
            </a:xfrm>
            <a:prstGeom prst="wedgeRoundRectCallout">
              <a:avLst>
                <a:gd name="adj1" fmla="val -55407"/>
                <a:gd name="adj2" fmla="val -4417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长方形的周长</a:t>
              </a:r>
              <a:r>
                <a:rPr lang="zh-CN" altLang="zh-CN" sz="2000" b="1" dirty="0">
                  <a:solidFill>
                    <a:schemeClr val="tx1"/>
                  </a:solidFill>
                </a:rPr>
                <a:t>＝</a:t>
              </a:r>
              <a:r>
                <a:rPr lang="zh-CN" altLang="en-US" sz="2000" b="1" dirty="0">
                  <a:solidFill>
                    <a:schemeClr val="tx1"/>
                  </a:solidFill>
                </a:rPr>
                <a:t>（长</a:t>
              </a:r>
              <a:r>
                <a:rPr lang="zh-CN" altLang="zh-CN" sz="2000" b="1" dirty="0">
                  <a:solidFill>
                    <a:schemeClr val="tx1"/>
                  </a:solidFill>
                </a:rPr>
                <a:t>＋</a:t>
              </a:r>
              <a:r>
                <a:rPr lang="zh-CN" altLang="en-US" sz="2000" b="1" dirty="0">
                  <a:solidFill>
                    <a:schemeClr val="tx1"/>
                  </a:solidFill>
                </a:rPr>
                <a:t>宽）</a:t>
              </a:r>
              <a:r>
                <a:rPr lang="zh-CN" altLang="zh-CN" sz="2000" b="1" dirty="0">
                  <a:solidFill>
                    <a:schemeClr val="tx1"/>
                  </a:solidFill>
                </a:rPr>
                <a:t>×</a:t>
              </a:r>
              <a:r>
                <a:rPr lang="en-US" altLang="zh-CN" sz="2000" b="1">
                  <a:solidFill>
                    <a:schemeClr val="tx1"/>
                  </a:solidFill>
                </a:rPr>
                <a:t>2</a:t>
              </a:r>
              <a:endParaRPr lang="en-US" altLang="zh-CN" sz="2000" b="1">
                <a:solidFill>
                  <a:schemeClr val="tx1"/>
                </a:solidFill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正方形的周长</a:t>
              </a:r>
              <a:r>
                <a:rPr lang="zh-CN" altLang="zh-CN" sz="2000" b="1" dirty="0">
                  <a:solidFill>
                    <a:schemeClr val="tx1"/>
                  </a:solidFill>
                </a:rPr>
                <a:t>＝</a:t>
              </a:r>
              <a:r>
                <a:rPr lang="zh-CN" altLang="en-US" sz="2000" b="1" dirty="0">
                  <a:solidFill>
                    <a:schemeClr val="tx1"/>
                  </a:solidFill>
                </a:rPr>
                <a:t>边长</a:t>
              </a:r>
              <a:r>
                <a:rPr lang="zh-CN" altLang="zh-CN" sz="2000" b="1" dirty="0">
                  <a:solidFill>
                    <a:schemeClr val="tx1"/>
                  </a:solidFill>
                </a:rPr>
                <a:t>×</a:t>
              </a:r>
              <a:r>
                <a:rPr lang="en-US" altLang="zh-CN" sz="2000" b="1">
                  <a:solidFill>
                    <a:schemeClr val="tx1"/>
                  </a:solidFill>
                </a:rPr>
                <a:t>4</a:t>
              </a:r>
              <a:endParaRPr lang="en-US" altLang="zh-CN" sz="2000" b="1">
                <a:solidFill>
                  <a:srgbClr val="000000"/>
                </a:solidFill>
              </a:endParaRPr>
            </a:p>
          </p:txBody>
        </p:sp>
        <p:pic>
          <p:nvPicPr>
            <p:cNvPr id="622606" name="Picture 47" descr="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1202" y="2840"/>
              <a:ext cx="1276" cy="135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22607" name="Text Box 7"/>
          <p:cNvSpPr txBox="1"/>
          <p:nvPr/>
        </p:nvSpPr>
        <p:spPr>
          <a:xfrm>
            <a:off x="2063750" y="1584325"/>
            <a:ext cx="5256213" cy="55308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000" b="1" dirty="0">
                <a:solidFill>
                  <a:srgbClr val="000000"/>
                </a:solidFill>
              </a:rPr>
              <a:t>（一）复习长方形和正方形</a:t>
            </a:r>
            <a:endParaRPr lang="zh-CN" altLang="en-US" sz="3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5"/>
          <p:cNvSpPr txBox="1"/>
          <p:nvPr/>
        </p:nvSpPr>
        <p:spPr>
          <a:xfrm>
            <a:off x="1919288" y="346075"/>
            <a:ext cx="6130925" cy="850900"/>
          </a:xfrm>
          <a:prstGeom prst="rect">
            <a:avLst/>
          </a:prstGeom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二、复习整理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grpSp>
        <p:nvGrpSpPr>
          <p:cNvPr id="7190" name="Group 22"/>
          <p:cNvGrpSpPr/>
          <p:nvPr/>
        </p:nvGrpSpPr>
        <p:grpSpPr>
          <a:xfrm>
            <a:off x="2063750" y="4221163"/>
            <a:ext cx="5926138" cy="2498725"/>
            <a:chOff x="340" y="2659"/>
            <a:chExt cx="3733" cy="1574"/>
          </a:xfrm>
        </p:grpSpPr>
        <p:sp>
          <p:nvSpPr>
            <p:cNvPr id="623620" name="AutoShape 27"/>
            <p:cNvSpPr/>
            <p:nvPr/>
          </p:nvSpPr>
          <p:spPr>
            <a:xfrm>
              <a:off x="1519" y="3264"/>
              <a:ext cx="2554" cy="578"/>
            </a:xfrm>
            <a:prstGeom prst="wedgeRoundRectCallout">
              <a:avLst>
                <a:gd name="adj1" fmla="val -54856"/>
                <a:gd name="adj2" fmla="val -22083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一定要注意：篱笆的长度只是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长方形的两条边的长度之和。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623621" name="Picture 19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40" y="2659"/>
              <a:ext cx="1062" cy="157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23622" name="Text Box 7"/>
          <p:cNvSpPr txBox="1"/>
          <p:nvPr/>
        </p:nvSpPr>
        <p:spPr>
          <a:xfrm>
            <a:off x="2063750" y="1584325"/>
            <a:ext cx="5256213" cy="55308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000" b="1" dirty="0">
                <a:solidFill>
                  <a:srgbClr val="000000"/>
                </a:solidFill>
              </a:rPr>
              <a:t>（一）复习长方形和正方形</a:t>
            </a:r>
            <a:endParaRPr lang="zh-CN" altLang="en-US" sz="3000" b="1" dirty="0">
              <a:solidFill>
                <a:srgbClr val="000000"/>
              </a:solidFill>
            </a:endParaRPr>
          </a:p>
        </p:txBody>
      </p:sp>
      <p:sp>
        <p:nvSpPr>
          <p:cNvPr id="623623" name="Text Box 23"/>
          <p:cNvSpPr txBox="1"/>
          <p:nvPr/>
        </p:nvSpPr>
        <p:spPr>
          <a:xfrm>
            <a:off x="2584450" y="2232025"/>
            <a:ext cx="1028700" cy="53403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400" b="1">
                <a:solidFill>
                  <a:schemeClr val="tx1"/>
                </a:solidFill>
              </a:rPr>
              <a:t>1. </a:t>
            </a:r>
            <a:endParaRPr lang="en-US" altLang="zh-CN" sz="2400" b="1">
              <a:solidFill>
                <a:schemeClr val="tx1"/>
              </a:solidFill>
            </a:endParaRPr>
          </a:p>
        </p:txBody>
      </p:sp>
      <p:grpSp>
        <p:nvGrpSpPr>
          <p:cNvPr id="623624" name="组合 623623"/>
          <p:cNvGrpSpPr/>
          <p:nvPr/>
        </p:nvGrpSpPr>
        <p:grpSpPr>
          <a:xfrm>
            <a:off x="2808288" y="2133600"/>
            <a:ext cx="7243762" cy="2519363"/>
            <a:chOff x="809" y="1344"/>
            <a:chExt cx="4563" cy="1587"/>
          </a:xfrm>
        </p:grpSpPr>
        <p:sp>
          <p:nvSpPr>
            <p:cNvPr id="623625" name="Rectangle 12"/>
            <p:cNvSpPr/>
            <p:nvPr/>
          </p:nvSpPr>
          <p:spPr>
            <a:xfrm>
              <a:off x="809" y="1757"/>
              <a:ext cx="2540" cy="895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solidFill>
                    <a:schemeClr val="tx1"/>
                  </a:solidFill>
                  <a:latin typeface="楷体_GB2312" pitchFamily="49" charset="-122"/>
                </a:rPr>
                <a:t>    李叔叔靠墙角用篱笆</a:t>
              </a:r>
              <a:endParaRPr lang="zh-CN" altLang="en-US" sz="24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solidFill>
                    <a:schemeClr val="tx1"/>
                  </a:solidFill>
                  <a:latin typeface="楷体_GB2312" pitchFamily="49" charset="-122"/>
                </a:rPr>
                <a:t>围了一块长方形地用来养</a:t>
              </a:r>
              <a:endParaRPr lang="zh-CN" altLang="en-US" sz="24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solidFill>
                    <a:schemeClr val="tx1"/>
                  </a:solidFill>
                  <a:latin typeface="楷体_GB2312" pitchFamily="49" charset="-122"/>
                </a:rPr>
                <a:t>鸡。篱笆长多少米？</a:t>
              </a:r>
              <a:endParaRPr lang="zh-CN" altLang="en-US" sz="24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623626" name="图片 623625" descr="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71" y="1344"/>
              <a:ext cx="2401" cy="158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23627" name="矩形 623626"/>
          <p:cNvSpPr/>
          <p:nvPr/>
        </p:nvSpPr>
        <p:spPr>
          <a:xfrm>
            <a:off x="8328025" y="765175"/>
            <a:ext cx="665480" cy="121920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p>
            <a:r>
              <a:rPr lang="zh-CN" altLang="en-US" sz="200" dirty="0">
                <a:solidFill>
                  <a:schemeClr val="bg1"/>
                </a:solidFill>
                <a:latin typeface="楷体_GB2312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_GB2312" pitchFamily="49" charset="-122"/>
              </a:rPr>
              <a:t>http://www.lspjy.com</a:t>
            </a:r>
            <a:endParaRPr lang="en-US" altLang="zh-CN">
              <a:latin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24642" name="Group 56"/>
          <p:cNvGrpSpPr/>
          <p:nvPr/>
        </p:nvGrpSpPr>
        <p:grpSpPr>
          <a:xfrm>
            <a:off x="3275013" y="2349500"/>
            <a:ext cx="6505575" cy="1798638"/>
            <a:chOff x="1103" y="1728"/>
            <a:chExt cx="4098" cy="1133"/>
          </a:xfrm>
        </p:grpSpPr>
        <p:pic>
          <p:nvPicPr>
            <p:cNvPr id="624643" name="Picture 30" descr="117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103" y="1728"/>
              <a:ext cx="1138" cy="113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4644" name="Rectangle 31"/>
            <p:cNvSpPr/>
            <p:nvPr/>
          </p:nvSpPr>
          <p:spPr>
            <a:xfrm>
              <a:off x="2177" y="2554"/>
              <a:ext cx="1241" cy="29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（单位：厘米）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sp>
          <p:nvSpPr>
            <p:cNvPr id="624645" name="Rectangle 32"/>
            <p:cNvSpPr/>
            <p:nvPr/>
          </p:nvSpPr>
          <p:spPr>
            <a:xfrm>
              <a:off x="2321" y="1864"/>
              <a:ext cx="2880" cy="523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左图中小正方形的边长是</a:t>
              </a:r>
              <a:r>
                <a:rPr lang="en-US" altLang="zh-CN" sz="2000" b="1">
                  <a:solidFill>
                    <a:schemeClr val="tx1"/>
                  </a:solidFill>
                </a:rPr>
                <a:t>10 </a:t>
              </a:r>
              <a:r>
                <a:rPr lang="zh-CN" altLang="en-US" sz="2000" b="1" dirty="0">
                  <a:solidFill>
                    <a:schemeClr val="tx1"/>
                  </a:solidFill>
                </a:rPr>
                <a:t>厘米，</a:t>
              </a:r>
              <a:endParaRPr lang="zh-CN" altLang="en-US" sz="2000" b="1" dirty="0">
                <a:solidFill>
                  <a:schemeClr val="tx1"/>
                </a:solidFill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大正方形的周长是多少？</a:t>
              </a:r>
              <a:endParaRPr lang="zh-CN" altLang="en-US" sz="2000" b="1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3319463" y="3179763"/>
            <a:ext cx="442912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8" name="直接连接符 27"/>
          <p:cNvCxnSpPr/>
          <p:nvPr/>
        </p:nvCxnSpPr>
        <p:spPr>
          <a:xfrm>
            <a:off x="3752850" y="2808288"/>
            <a:ext cx="877888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9" name="直接连接符 28"/>
          <p:cNvCxnSpPr/>
          <p:nvPr/>
        </p:nvCxnSpPr>
        <p:spPr>
          <a:xfrm>
            <a:off x="4611688" y="3171825"/>
            <a:ext cx="442912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8247" name="Group 55"/>
          <p:cNvGrpSpPr/>
          <p:nvPr/>
        </p:nvGrpSpPr>
        <p:grpSpPr>
          <a:xfrm>
            <a:off x="6527800" y="549275"/>
            <a:ext cx="3802063" cy="2230438"/>
            <a:chOff x="3127" y="482"/>
            <a:chExt cx="2395" cy="1405"/>
          </a:xfrm>
        </p:grpSpPr>
        <p:sp>
          <p:nvSpPr>
            <p:cNvPr id="624650" name="AutoShape 27"/>
            <p:cNvSpPr/>
            <p:nvPr/>
          </p:nvSpPr>
          <p:spPr>
            <a:xfrm>
              <a:off x="3127" y="482"/>
              <a:ext cx="1749" cy="327"/>
            </a:xfrm>
            <a:prstGeom prst="wedgeRoundRectCallout">
              <a:avLst>
                <a:gd name="adj1" fmla="val 43194"/>
                <a:gd name="adj2" fmla="val 81806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just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怎样想这个问题呢？</a:t>
              </a:r>
              <a:endParaRPr lang="zh-CN" altLang="zh-CN" sz="2000" b="1" dirty="0">
                <a:latin typeface="楷体_GB2312" pitchFamily="49" charset="-122"/>
                <a:ea typeface="宋体" panose="02010600030101010101" pitchFamily="2" charset="-122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zh-CN" sz="18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pic>
          <p:nvPicPr>
            <p:cNvPr id="624651" name="Picture 49" descr="10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286" y="663"/>
              <a:ext cx="1236" cy="122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" name="标题 5"/>
          <p:cNvSpPr txBox="1"/>
          <p:nvPr/>
        </p:nvSpPr>
        <p:spPr>
          <a:xfrm>
            <a:off x="1919288" y="346075"/>
            <a:ext cx="6130925" cy="850900"/>
          </a:xfrm>
          <a:prstGeom prst="rect">
            <a:avLst/>
          </a:prstGeom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二、复习整理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624653" name="Text Box 7"/>
          <p:cNvSpPr txBox="1"/>
          <p:nvPr/>
        </p:nvSpPr>
        <p:spPr>
          <a:xfrm>
            <a:off x="2063750" y="1584325"/>
            <a:ext cx="5256213" cy="55308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000" b="1" dirty="0">
                <a:solidFill>
                  <a:srgbClr val="000000"/>
                </a:solidFill>
              </a:rPr>
              <a:t>（一）复习长方形和正方形</a:t>
            </a:r>
            <a:endParaRPr lang="zh-CN" altLang="en-US" sz="3000" b="1" dirty="0">
              <a:solidFill>
                <a:srgbClr val="000000"/>
              </a:solidFill>
            </a:endParaRPr>
          </a:p>
        </p:txBody>
      </p:sp>
      <p:sp>
        <p:nvSpPr>
          <p:cNvPr id="624654" name="Text Box 54"/>
          <p:cNvSpPr txBox="1"/>
          <p:nvPr/>
        </p:nvSpPr>
        <p:spPr>
          <a:xfrm>
            <a:off x="2584450" y="2232025"/>
            <a:ext cx="1028700" cy="53403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400" b="1">
                <a:solidFill>
                  <a:schemeClr val="tx1"/>
                </a:solidFill>
              </a:rPr>
              <a:t>2. </a:t>
            </a:r>
            <a:endParaRPr lang="en-US" altLang="zh-CN" sz="2400" b="1">
              <a:solidFill>
                <a:schemeClr val="tx1"/>
              </a:solidFill>
            </a:endParaRPr>
          </a:p>
        </p:txBody>
      </p:sp>
      <p:grpSp>
        <p:nvGrpSpPr>
          <p:cNvPr id="8252" name="Group 60"/>
          <p:cNvGrpSpPr/>
          <p:nvPr/>
        </p:nvGrpSpPr>
        <p:grpSpPr>
          <a:xfrm>
            <a:off x="7319963" y="3560763"/>
            <a:ext cx="3124200" cy="3297237"/>
            <a:chOff x="3515" y="2252"/>
            <a:chExt cx="1968" cy="2077"/>
          </a:xfrm>
        </p:grpSpPr>
        <p:sp>
          <p:nvSpPr>
            <p:cNvPr id="624656" name="AutoShape 27"/>
            <p:cNvSpPr/>
            <p:nvPr/>
          </p:nvSpPr>
          <p:spPr>
            <a:xfrm>
              <a:off x="3515" y="2252"/>
              <a:ext cx="1657" cy="835"/>
            </a:xfrm>
            <a:prstGeom prst="wedgeRoundRectCallout">
              <a:avLst>
                <a:gd name="adj1" fmla="val 31713"/>
                <a:gd name="adj2" fmla="val 64231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如果知道大正方形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的边长就能计算它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的周长了。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624657" name="Picture 59" descr="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4311" y="3067"/>
              <a:ext cx="1172" cy="126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8257" name="Group 65"/>
          <p:cNvGrpSpPr/>
          <p:nvPr/>
        </p:nvGrpSpPr>
        <p:grpSpPr>
          <a:xfrm>
            <a:off x="2001838" y="4292600"/>
            <a:ext cx="4121150" cy="2244725"/>
            <a:chOff x="143" y="2704"/>
            <a:chExt cx="2596" cy="1414"/>
          </a:xfrm>
        </p:grpSpPr>
        <p:sp>
          <p:nvSpPr>
            <p:cNvPr id="624659" name="AutoShape 27"/>
            <p:cNvSpPr/>
            <p:nvPr/>
          </p:nvSpPr>
          <p:spPr>
            <a:xfrm>
              <a:off x="1020" y="2795"/>
              <a:ext cx="1719" cy="578"/>
            </a:xfrm>
            <a:prstGeom prst="wedgeRoundRectCallout">
              <a:avLst>
                <a:gd name="adj1" fmla="val -57565"/>
                <a:gd name="adj2" fmla="val 38694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通过平移可以知道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大正方形的边长。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624660" name="Picture 63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3" y="2704"/>
              <a:ext cx="954" cy="141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8250" name="Group 58"/>
          <p:cNvGrpSpPr/>
          <p:nvPr/>
        </p:nvGrpSpPr>
        <p:grpSpPr>
          <a:xfrm>
            <a:off x="1989138" y="4292600"/>
            <a:ext cx="4538662" cy="2244725"/>
            <a:chOff x="135" y="2704"/>
            <a:chExt cx="2859" cy="1414"/>
          </a:xfrm>
        </p:grpSpPr>
        <p:sp>
          <p:nvSpPr>
            <p:cNvPr id="624662" name="AutoShape 27"/>
            <p:cNvSpPr/>
            <p:nvPr/>
          </p:nvSpPr>
          <p:spPr>
            <a:xfrm>
              <a:off x="1020" y="2795"/>
              <a:ext cx="1974" cy="578"/>
            </a:xfrm>
            <a:prstGeom prst="wedgeRoundRectCallout">
              <a:avLst>
                <a:gd name="adj1" fmla="val -56889"/>
                <a:gd name="adj2" fmla="val -2648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2000" b="1">
                  <a:solidFill>
                    <a:schemeClr val="tx1"/>
                  </a:solidFill>
                </a:rPr>
                <a:t>5</a:t>
              </a:r>
              <a:r>
                <a:rPr lang="zh-CN" altLang="en-US" sz="2000" b="1" dirty="0">
                  <a:solidFill>
                    <a:schemeClr val="tx1"/>
                  </a:solidFill>
                </a:rPr>
                <a:t>＋</a:t>
              </a:r>
              <a:r>
                <a:rPr lang="en-US" altLang="zh-CN" sz="2000" b="1">
                  <a:solidFill>
                    <a:schemeClr val="tx1"/>
                  </a:solidFill>
                </a:rPr>
                <a:t>10</a:t>
              </a:r>
              <a:r>
                <a:rPr lang="zh-CN" altLang="en-US" sz="2000" b="1" dirty="0">
                  <a:solidFill>
                    <a:schemeClr val="tx1"/>
                  </a:solidFill>
                </a:rPr>
                <a:t>＋</a:t>
              </a:r>
              <a:r>
                <a:rPr lang="en-US" altLang="zh-CN" sz="2000" b="1">
                  <a:solidFill>
                    <a:schemeClr val="tx1"/>
                  </a:solidFill>
                </a:rPr>
                <a:t>5</a:t>
              </a:r>
              <a:r>
                <a:rPr lang="zh-CN" altLang="zh-CN" sz="2000" b="1" dirty="0">
                  <a:solidFill>
                    <a:schemeClr val="tx1"/>
                  </a:solidFill>
                </a:rPr>
                <a:t>＝</a:t>
              </a:r>
              <a:r>
                <a:rPr lang="en-US" altLang="zh-CN" sz="2000" b="1">
                  <a:solidFill>
                    <a:schemeClr val="tx1"/>
                  </a:solidFill>
                </a:rPr>
                <a:t>20</a:t>
              </a:r>
              <a:r>
                <a:rPr lang="zh-CN" altLang="en-US" sz="2000" b="1" dirty="0">
                  <a:solidFill>
                    <a:schemeClr val="tx1"/>
                  </a:solidFill>
                </a:rPr>
                <a:t>（厘米）</a:t>
              </a:r>
              <a:endParaRPr lang="en-US" altLang="zh-CN" sz="2000" b="1">
                <a:solidFill>
                  <a:schemeClr val="tx1"/>
                </a:solidFill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2000" b="1">
                  <a:solidFill>
                    <a:schemeClr val="tx1"/>
                  </a:solidFill>
                </a:rPr>
                <a:t>20×4</a:t>
              </a:r>
              <a:r>
                <a:rPr lang="zh-CN" altLang="zh-CN" sz="2000" b="1" dirty="0">
                  <a:solidFill>
                    <a:schemeClr val="tx1"/>
                  </a:solidFill>
                </a:rPr>
                <a:t>＝</a:t>
              </a:r>
              <a:r>
                <a:rPr lang="en-US" altLang="zh-CN" sz="2000" b="1">
                  <a:solidFill>
                    <a:schemeClr val="tx1"/>
                  </a:solidFill>
                </a:rPr>
                <a:t>80</a:t>
              </a:r>
              <a:r>
                <a:rPr lang="zh-CN" altLang="en-US" sz="2000" b="1" dirty="0">
                  <a:solidFill>
                    <a:schemeClr val="tx1"/>
                  </a:solidFill>
                </a:rPr>
                <a:t>（厘米）</a:t>
              </a:r>
              <a:endParaRPr lang="zh-CN" altLang="en-US" sz="2000" b="1" dirty="0">
                <a:solidFill>
                  <a:schemeClr val="tx1"/>
                </a:solidFill>
              </a:endParaRPr>
            </a:p>
          </p:txBody>
        </p:sp>
        <p:pic>
          <p:nvPicPr>
            <p:cNvPr id="624663" name="Picture 57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5" y="2704"/>
              <a:ext cx="954" cy="1414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0.00278 L 1.11111E-6 -0.1155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.00139 L -3.05556E-6 -0.06158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0.00278 L 0.00208 -0.1141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5666" name="Text Box 7"/>
          <p:cNvSpPr txBox="1"/>
          <p:nvPr/>
        </p:nvSpPr>
        <p:spPr>
          <a:xfrm>
            <a:off x="2063750" y="1582738"/>
            <a:ext cx="5256213" cy="55308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000" b="1" dirty="0">
                <a:solidFill>
                  <a:srgbClr val="000000"/>
                </a:solidFill>
              </a:rPr>
              <a:t>（二）复习分数</a:t>
            </a:r>
            <a:endParaRPr lang="zh-CN" altLang="en-US" sz="3000" b="1" dirty="0">
              <a:solidFill>
                <a:srgbClr val="000000"/>
              </a:solidFill>
            </a:endParaRPr>
          </a:p>
        </p:txBody>
      </p:sp>
      <p:grpSp>
        <p:nvGrpSpPr>
          <p:cNvPr id="9252" name="Group 36"/>
          <p:cNvGrpSpPr/>
          <p:nvPr/>
        </p:nvGrpSpPr>
        <p:grpSpPr>
          <a:xfrm>
            <a:off x="5808663" y="692150"/>
            <a:ext cx="4351337" cy="2024063"/>
            <a:chOff x="2860" y="476"/>
            <a:chExt cx="2741" cy="1275"/>
          </a:xfrm>
        </p:grpSpPr>
        <p:sp>
          <p:nvSpPr>
            <p:cNvPr id="625668" name="AutoShape 27"/>
            <p:cNvSpPr/>
            <p:nvPr/>
          </p:nvSpPr>
          <p:spPr>
            <a:xfrm>
              <a:off x="2860" y="476"/>
              <a:ext cx="1906" cy="582"/>
            </a:xfrm>
            <a:prstGeom prst="wedgeRoundRectCallout">
              <a:avLst>
                <a:gd name="adj1" fmla="val 56032"/>
                <a:gd name="adj2" fmla="val 42269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通过这个单元的学习，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你知道了什么？</a:t>
              </a:r>
              <a:endParaRPr lang="en-US" altLang="zh-CN" sz="2000" b="1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625669" name="Picture 33" descr="10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377" y="527"/>
              <a:ext cx="1224" cy="122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" name="标题 5"/>
          <p:cNvSpPr txBox="1"/>
          <p:nvPr/>
        </p:nvSpPr>
        <p:spPr>
          <a:xfrm>
            <a:off x="1919288" y="346075"/>
            <a:ext cx="6130925" cy="850900"/>
          </a:xfrm>
          <a:prstGeom prst="rect">
            <a:avLst/>
          </a:prstGeom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二、复习整理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grpSp>
        <p:nvGrpSpPr>
          <p:cNvPr id="9254" name="Group 38"/>
          <p:cNvGrpSpPr/>
          <p:nvPr/>
        </p:nvGrpSpPr>
        <p:grpSpPr>
          <a:xfrm>
            <a:off x="6300788" y="2947988"/>
            <a:ext cx="4065587" cy="2012950"/>
            <a:chOff x="3061" y="1760"/>
            <a:chExt cx="2561" cy="1268"/>
          </a:xfrm>
        </p:grpSpPr>
        <p:sp>
          <p:nvSpPr>
            <p:cNvPr id="625672" name="AutoShape 27"/>
            <p:cNvSpPr/>
            <p:nvPr/>
          </p:nvSpPr>
          <p:spPr>
            <a:xfrm>
              <a:off x="3061" y="1842"/>
              <a:ext cx="1698" cy="835"/>
            </a:xfrm>
            <a:prstGeom prst="wedgeRoundRectCallout">
              <a:avLst>
                <a:gd name="adj1" fmla="val 58306"/>
                <a:gd name="adj2" fmla="val -9875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我知道了要想得到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一个分数，平均分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很重要。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625673" name="Picture 37" descr="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434" y="1760"/>
              <a:ext cx="1188" cy="1268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9256" name="Group 40"/>
          <p:cNvGrpSpPr/>
          <p:nvPr/>
        </p:nvGrpSpPr>
        <p:grpSpPr>
          <a:xfrm>
            <a:off x="5918200" y="4511675"/>
            <a:ext cx="3816350" cy="2270125"/>
            <a:chOff x="2795" y="2795"/>
            <a:chExt cx="2404" cy="1430"/>
          </a:xfrm>
        </p:grpSpPr>
        <p:sp>
          <p:nvSpPr>
            <p:cNvPr id="625675" name="AutoShape 27"/>
            <p:cNvSpPr/>
            <p:nvPr/>
          </p:nvSpPr>
          <p:spPr>
            <a:xfrm>
              <a:off x="2795" y="2938"/>
              <a:ext cx="1521" cy="578"/>
            </a:xfrm>
            <a:prstGeom prst="wedgeRoundRectCallout">
              <a:avLst>
                <a:gd name="adj1" fmla="val 57625"/>
                <a:gd name="adj2" fmla="val -3005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我会计算简单的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分数加、减法了。</a:t>
              </a:r>
              <a:endParaRPr lang="en-US" altLang="zh-CN" sz="2000" b="1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625676" name="Picture 39" descr="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3" y="2795"/>
              <a:ext cx="966" cy="143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625677" name="图片 625676" descr="0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0013" y="2349500"/>
            <a:ext cx="3173412" cy="39576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9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6690" name="Text Box 7"/>
          <p:cNvSpPr txBox="1"/>
          <p:nvPr/>
        </p:nvSpPr>
        <p:spPr>
          <a:xfrm>
            <a:off x="2063750" y="1582738"/>
            <a:ext cx="5256213" cy="55308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000" b="1" dirty="0">
                <a:solidFill>
                  <a:srgbClr val="000000"/>
                </a:solidFill>
              </a:rPr>
              <a:t>（二）复习分数</a:t>
            </a:r>
            <a:endParaRPr lang="zh-CN" altLang="en-US" sz="3000" b="1" dirty="0">
              <a:solidFill>
                <a:srgbClr val="000000"/>
              </a:solidFill>
            </a:endParaRPr>
          </a:p>
        </p:txBody>
      </p:sp>
      <p:pic>
        <p:nvPicPr>
          <p:cNvPr id="626691" name="Picture 17" descr="1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79875" y="2166938"/>
            <a:ext cx="3236913" cy="444976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26692" name="组合 626691"/>
          <p:cNvGrpSpPr/>
          <p:nvPr/>
        </p:nvGrpSpPr>
        <p:grpSpPr>
          <a:xfrm>
            <a:off x="6527800" y="909638"/>
            <a:ext cx="3816350" cy="2085975"/>
            <a:chOff x="3152" y="573"/>
            <a:chExt cx="2404" cy="1314"/>
          </a:xfrm>
        </p:grpSpPr>
        <p:sp>
          <p:nvSpPr>
            <p:cNvPr id="626693" name="AutoShape 27"/>
            <p:cNvSpPr/>
            <p:nvPr/>
          </p:nvSpPr>
          <p:spPr>
            <a:xfrm>
              <a:off x="3152" y="573"/>
              <a:ext cx="1618" cy="622"/>
            </a:xfrm>
            <a:prstGeom prst="wedgeRoundRectCallout">
              <a:avLst>
                <a:gd name="adj1" fmla="val 56736"/>
                <a:gd name="adj2" fmla="val 45176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观察“分数墙”，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你知道了什么？</a:t>
              </a:r>
              <a:endParaRPr lang="en-US" altLang="zh-CN" sz="2000" b="1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626694" name="Picture 18" descr="10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32" y="663"/>
              <a:ext cx="1224" cy="122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" name="标题 5"/>
          <p:cNvSpPr txBox="1"/>
          <p:nvPr/>
        </p:nvSpPr>
        <p:spPr>
          <a:xfrm>
            <a:off x="1919288" y="346075"/>
            <a:ext cx="6130925" cy="850900"/>
          </a:xfrm>
          <a:prstGeom prst="rect">
            <a:avLst/>
          </a:prstGeom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二、复习整理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26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27715" name="图片 6277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28800" y="273050"/>
            <a:ext cx="8429625" cy="6324600"/>
          </a:xfrm>
          <a:prstGeom prst="rect">
            <a:avLst/>
          </a:prstGeom>
          <a:noFill/>
          <a:ln w="12700">
            <a:noFill/>
          </a:ln>
        </p:spPr>
      </p:pic>
    </p:spTree>
    <p:controls>
      <mc:AlternateContent xmlns:mc="http://schemas.openxmlformats.org/markup-compatibility/2006">
        <mc:Choice xmlns:v="urn:schemas-microsoft-com:vml" Requires="v">
          <p:control spid="1027" name="" r:id="rId2" imgW="8424863" imgH="6337300"/>
        </mc:Choice>
        <mc:Fallback>
          <p:control name="" r:id="rId2" imgW="8424863" imgH="6337300">
            <p:pic>
              <p:nvPicPr>
                <p:cNvPr id="0" name="Host Control  627713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847850" y="260350"/>
                  <a:ext cx="8424863" cy="633730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control>
        </mc:Fallback>
      </mc:AlternateContent>
    </p:controls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813</Words>
  <Application>WPS 演示</Application>
  <PresentationFormat>宽屏</PresentationFormat>
  <Paragraphs>131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楷体_GB2312</vt:lpstr>
      <vt:lpstr>新宋体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2018-09-07T07:34:00Z</dcterms:created>
  <dcterms:modified xsi:type="dcterms:W3CDTF">2018-09-07T07:34:34Z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